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57" r:id="rId4"/>
    <p:sldId id="258" r:id="rId5"/>
    <p:sldId id="269" r:id="rId6"/>
    <p:sldId id="259" r:id="rId7"/>
    <p:sldId id="260" r:id="rId8"/>
    <p:sldId id="267" r:id="rId9"/>
    <p:sldId id="261" r:id="rId10"/>
  </p:sldIdLst>
  <p:sldSz cx="9144000" cy="6858000" type="screen4x3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FF3300"/>
    <a:srgbClr val="FF0000"/>
    <a:srgbClr val="FF0066"/>
    <a:srgbClr val="FFFFFF"/>
    <a:srgbClr val="FF00FF"/>
    <a:srgbClr val="CC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25" autoAdjust="0"/>
  </p:normalViewPr>
  <p:slideViewPr>
    <p:cSldViewPr>
      <p:cViewPr>
        <p:scale>
          <a:sx n="80" d="100"/>
          <a:sy n="80" d="100"/>
        </p:scale>
        <p:origin x="-12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844" y="-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8FFF7B5-A52D-4352-AF98-BD5DBEA44B34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809C289-9466-46AB-ACC3-0670BF725F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1516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2BE864D-940A-42C9-BAA9-73609D92834B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3CAF213-0CF0-4501-A64D-711212969D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12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a封面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DA19-0078-4007-9E7E-D37D5066B68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729-C0BF-4F33-918B-7F59BB6D26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DA19-0078-4007-9E7E-D37D5066B68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729-C0BF-4F33-918B-7F59BB6D26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BACK-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DA19-0078-4007-9E7E-D37D5066B68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729-C0BF-4F33-918B-7F59BB6D26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8" descr="card1"/>
          <p:cNvPicPr>
            <a:picLocks noChangeAspect="1" noChangeArrowheads="1"/>
          </p:cNvPicPr>
          <p:nvPr userDrawn="1"/>
        </p:nvPicPr>
        <p:blipFill>
          <a:blip r:embed="rId2"/>
          <a:srcRect r="8920" b="1452"/>
          <a:stretch>
            <a:fillRect/>
          </a:stretch>
        </p:blipFill>
        <p:spPr bwMode="auto">
          <a:xfrm>
            <a:off x="33434" y="-24"/>
            <a:ext cx="9039160" cy="6786586"/>
          </a:xfrm>
          <a:prstGeom prst="rect">
            <a:avLst/>
          </a:prstGeom>
          <a:noFill/>
        </p:spPr>
      </p:pic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DA19-0078-4007-9E7E-D37D5066B68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729-C0BF-4F33-918B-7F59BB6D26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DA19-0078-4007-9E7E-D37D5066B68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729-C0BF-4F33-918B-7F59BB6D26D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6" name="Picture 60" descr="card4"/>
          <p:cNvPicPr>
            <a:picLocks noChangeAspect="1" noChangeArrowheads="1"/>
          </p:cNvPicPr>
          <p:nvPr userDrawn="1"/>
        </p:nvPicPr>
        <p:blipFill>
          <a:blip r:embed="rId2"/>
          <a:srcRect r="4305"/>
          <a:stretch>
            <a:fillRect/>
          </a:stretch>
        </p:blipFill>
        <p:spPr bwMode="auto">
          <a:xfrm>
            <a:off x="0" y="-24"/>
            <a:ext cx="9144000" cy="68865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DA19-0078-4007-9E7E-D37D5066B68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729-C0BF-4F33-918B-7F59BB6D26D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6" name="Picture 60" descr="card4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571504" y="0"/>
            <a:ext cx="1285852" cy="6886575"/>
          </a:xfrm>
          <a:prstGeom prst="rect">
            <a:avLst/>
          </a:prstGeom>
          <a:noFill/>
        </p:spPr>
      </p:pic>
      <p:pic>
        <p:nvPicPr>
          <p:cNvPr id="7" name="Picture 60" descr="card4"/>
          <p:cNvPicPr>
            <a:picLocks noChangeAspect="1" noChangeArrowheads="1"/>
          </p:cNvPicPr>
          <p:nvPr userDrawn="1"/>
        </p:nvPicPr>
        <p:blipFill>
          <a:blip r:embed="rId3"/>
          <a:srcRect r="4305"/>
          <a:stretch>
            <a:fillRect/>
          </a:stretch>
        </p:blipFill>
        <p:spPr bwMode="auto">
          <a:xfrm>
            <a:off x="285784" y="-24"/>
            <a:ext cx="9144000" cy="68865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fld id="{9E60DA19-0078-4007-9E7E-D37D5066B68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fld id="{3979D729-C0BF-4F33-918B-7F59BB6D26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18676" y="3861048"/>
            <a:ext cx="6145812" cy="1392560"/>
          </a:xfrm>
        </p:spPr>
        <p:txBody>
          <a:bodyPr>
            <a:normAutofit/>
          </a:bodyPr>
          <a:lstStyle/>
          <a:p>
            <a:r>
              <a:rPr lang="en-US" altLang="zh-TW" dirty="0"/>
              <a:t> </a:t>
            </a:r>
            <a:r>
              <a:rPr lang="en-US" altLang="zh-TW" dirty="0" smtClean="0"/>
              <a:t>                  </a:t>
            </a:r>
            <a:r>
              <a:rPr lang="zh-TW" altLang="en-US" dirty="0" smtClean="0">
                <a:solidFill>
                  <a:schemeClr val="tx1"/>
                </a:solidFill>
              </a:rPr>
              <a:t>報告人</a:t>
            </a:r>
            <a:r>
              <a:rPr lang="en-US" altLang="zh-TW" dirty="0">
                <a:solidFill>
                  <a:schemeClr val="tx1"/>
                </a:solidFill>
              </a:rPr>
              <a:t>:</a:t>
            </a:r>
            <a:r>
              <a:rPr lang="zh-TW" altLang="en-US" dirty="0">
                <a:solidFill>
                  <a:schemeClr val="tx1"/>
                </a:solidFill>
              </a:rPr>
              <a:t>國泰產險</a:t>
            </a:r>
          </a:p>
          <a:p>
            <a:r>
              <a:rPr lang="zh-TW" altLang="en-US" dirty="0">
                <a:solidFill>
                  <a:schemeClr val="tx1"/>
                </a:solidFill>
              </a:rPr>
              <a:t>           </a:t>
            </a:r>
            <a:r>
              <a:rPr lang="zh-TW" altLang="en-US" dirty="0" smtClean="0">
                <a:solidFill>
                  <a:schemeClr val="tx1"/>
                </a:solidFill>
              </a:rPr>
              <a:t>                 田智超</a:t>
            </a:r>
            <a:endParaRPr lang="zh-TW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611188" y="1125538"/>
            <a:ext cx="7921625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z="3600" b="1" dirty="0" smtClean="0"/>
              <a:t>彰化縣</a:t>
            </a:r>
            <a:r>
              <a:rPr lang="en-US" altLang="zh-TW" sz="3600" b="1" dirty="0" smtClean="0"/>
              <a:t>106</a:t>
            </a:r>
            <a:r>
              <a:rPr lang="zh-TW" altLang="en-US" sz="3600" b="1" dirty="0" smtClean="0"/>
              <a:t>年度學校教育志</a:t>
            </a:r>
            <a:r>
              <a:rPr lang="zh-TW" altLang="en-US" sz="3600" b="1" dirty="0" smtClean="0"/>
              <a:t>工保險說明</a:t>
            </a:r>
            <a:endParaRPr lang="zh-TW" altLang="en-US" sz="3600" b="1" dirty="0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4680520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dirty="0"/>
              <a:t>國泰世紀產物保險股份有限公司成立於</a:t>
            </a:r>
            <a:r>
              <a:rPr lang="en-US" altLang="zh-TW" sz="2800" dirty="0"/>
              <a:t>1993</a:t>
            </a:r>
            <a:r>
              <a:rPr lang="zh-TW" altLang="en-US" sz="2800" dirty="0"/>
              <a:t>年</a:t>
            </a:r>
            <a:r>
              <a:rPr lang="en-US" altLang="zh-TW" sz="2800" dirty="0"/>
              <a:t>7</a:t>
            </a:r>
            <a:r>
              <a:rPr lang="zh-TW" altLang="en-US" sz="2800" dirty="0"/>
              <a:t>月，原名東泰產物保險股份有限公司，於</a:t>
            </a:r>
            <a:r>
              <a:rPr lang="en-US" altLang="zh-TW" sz="2800" dirty="0"/>
              <a:t>2002</a:t>
            </a:r>
            <a:r>
              <a:rPr lang="zh-TW" altLang="en-US" sz="2800" dirty="0"/>
              <a:t>年加入「國泰金控」，透過集團資源整合，提供客戶一次購足金融商品的便利以及專業個人理財的服務，同年並更名為國泰世紀產物保險股份有限公司。</a:t>
            </a:r>
            <a:br>
              <a:rPr lang="zh-TW" altLang="en-US" sz="2800" dirty="0"/>
            </a:br>
            <a:r>
              <a:rPr lang="zh-TW" altLang="en-US" sz="2800" dirty="0"/>
              <a:t>公司成立當時資本額為</a:t>
            </a:r>
            <a:r>
              <a:rPr lang="en-US" altLang="zh-TW" sz="2800" dirty="0"/>
              <a:t>20</a:t>
            </a:r>
            <a:r>
              <a:rPr lang="zh-TW" altLang="en-US" sz="2800" dirty="0"/>
              <a:t>億元，至</a:t>
            </a:r>
            <a:r>
              <a:rPr lang="en-US" altLang="zh-TW" sz="2800" dirty="0"/>
              <a:t>2013</a:t>
            </a:r>
            <a:r>
              <a:rPr lang="zh-TW" altLang="en-US" sz="2800" dirty="0"/>
              <a:t>年底止，資本額已提高為</a:t>
            </a:r>
            <a:r>
              <a:rPr lang="en-US" altLang="zh-TW" sz="2800" dirty="0"/>
              <a:t>27</a:t>
            </a:r>
            <a:r>
              <a:rPr lang="zh-TW" altLang="en-US" sz="2800" dirty="0"/>
              <a:t>億</a:t>
            </a:r>
            <a:r>
              <a:rPr lang="en-US" altLang="zh-TW" sz="2800" dirty="0"/>
              <a:t>2</a:t>
            </a:r>
            <a:r>
              <a:rPr lang="zh-TW" altLang="en-US" sz="2800" dirty="0"/>
              <a:t>仟萬元，總資產也已累積高達</a:t>
            </a:r>
            <a:r>
              <a:rPr lang="en-US" altLang="zh-TW" sz="2800" dirty="0"/>
              <a:t>317</a:t>
            </a:r>
            <a:r>
              <a:rPr lang="zh-TW" altLang="en-US" sz="2800" dirty="0"/>
              <a:t>億</a:t>
            </a:r>
            <a:r>
              <a:rPr lang="en-US" altLang="zh-TW" sz="2800" dirty="0"/>
              <a:t>1</a:t>
            </a:r>
            <a:r>
              <a:rPr lang="zh-TW" altLang="en-US" sz="2800" dirty="0"/>
              <a:t>仟萬元。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380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427902" y="81374"/>
            <a:ext cx="8496622" cy="453704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800" b="1" dirty="0" smtClean="0">
                <a:solidFill>
                  <a:schemeClr val="tx1"/>
                </a:solidFill>
              </a:rPr>
              <a:t>彰化縣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106</a:t>
            </a:r>
            <a:r>
              <a:rPr lang="zh-TW" altLang="zh-TW" sz="2800" b="1" dirty="0" smtClean="0">
                <a:solidFill>
                  <a:schemeClr val="tx1"/>
                </a:solidFill>
              </a:rPr>
              <a:t>年度</a:t>
            </a:r>
            <a:r>
              <a:rPr lang="zh-TW" altLang="zh-TW" sz="2800" b="1" dirty="0">
                <a:solidFill>
                  <a:schemeClr val="tx1"/>
                </a:solidFill>
              </a:rPr>
              <a:t>全縣中小學志工平安保險</a:t>
            </a:r>
            <a:endParaRPr lang="zh-TW" altLang="en-US" sz="2500" b="1" dirty="0" smtClean="0">
              <a:solidFill>
                <a:schemeClr val="tx1"/>
              </a:solidFill>
            </a:endParaRPr>
          </a:p>
          <a:p>
            <a:endParaRPr lang="zh-TW" altLang="en-US" sz="2500" b="1" dirty="0" smtClean="0">
              <a:solidFill>
                <a:schemeClr val="tx1"/>
              </a:solidFill>
            </a:endParaRPr>
          </a:p>
          <a:p>
            <a:r>
              <a:rPr lang="zh-TW" altLang="en-US" sz="2500" b="1" dirty="0" smtClean="0">
                <a:solidFill>
                  <a:schemeClr val="tx1"/>
                </a:solidFill>
              </a:rPr>
              <a:t>保險公司專案負責服務人員職責及連絡資訊</a:t>
            </a:r>
            <a:endParaRPr lang="en-US" altLang="zh-TW" sz="2500" b="1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2500" dirty="0" smtClean="0">
                <a:solidFill>
                  <a:schemeClr val="tx1"/>
                </a:solidFill>
              </a:rPr>
              <a:t>       職責：各</a:t>
            </a:r>
            <a:r>
              <a:rPr lang="zh-TW" altLang="en-US" sz="2500" dirty="0" smtClean="0">
                <a:solidFill>
                  <a:schemeClr val="tx1"/>
                </a:solidFill>
              </a:rPr>
              <a:t>校</a:t>
            </a:r>
            <a:r>
              <a:rPr lang="zh-TW" altLang="zh-TW" sz="2500" dirty="0">
                <a:solidFill>
                  <a:schemeClr val="tx1"/>
                </a:solidFill>
              </a:rPr>
              <a:t>志工</a:t>
            </a:r>
            <a:r>
              <a:rPr lang="zh-TW" altLang="en-US" sz="2500" dirty="0" smtClean="0">
                <a:solidFill>
                  <a:schemeClr val="tx1"/>
                </a:solidFill>
              </a:rPr>
              <a:t>保險</a:t>
            </a:r>
            <a:r>
              <a:rPr lang="zh-TW" altLang="en-US" sz="2500" dirty="0" smtClean="0">
                <a:solidFill>
                  <a:schemeClr val="tx1"/>
                </a:solidFill>
              </a:rPr>
              <a:t>理賠申請收件及處理</a:t>
            </a:r>
          </a:p>
          <a:p>
            <a:pPr algn="l"/>
            <a:r>
              <a:rPr lang="zh-TW" altLang="en-US" sz="2500" dirty="0" smtClean="0">
                <a:solidFill>
                  <a:schemeClr val="tx1"/>
                </a:solidFill>
              </a:rPr>
              <a:t>       姓名：田智超　電話：</a:t>
            </a:r>
            <a:r>
              <a:rPr lang="en-US" altLang="zh-TW" sz="2500" dirty="0" smtClean="0">
                <a:solidFill>
                  <a:schemeClr val="tx1"/>
                </a:solidFill>
              </a:rPr>
              <a:t>04-8613525-1100</a:t>
            </a:r>
          </a:p>
          <a:p>
            <a:pPr algn="l"/>
            <a:r>
              <a:rPr lang="zh-TW" altLang="en-US" sz="2500" dirty="0" smtClean="0">
                <a:solidFill>
                  <a:schemeClr val="tx1"/>
                </a:solidFill>
              </a:rPr>
              <a:t>                             </a:t>
            </a:r>
            <a:r>
              <a:rPr lang="en-US" altLang="zh-TW" sz="2500" dirty="0" smtClean="0">
                <a:solidFill>
                  <a:schemeClr val="tx1"/>
                </a:solidFill>
              </a:rPr>
              <a:t>                  0928-963268  </a:t>
            </a:r>
          </a:p>
          <a:p>
            <a:pPr algn="l"/>
            <a:r>
              <a:rPr lang="zh-TW" altLang="en-US" sz="2500" dirty="0" smtClean="0">
                <a:solidFill>
                  <a:schemeClr val="tx1"/>
                </a:solidFill>
              </a:rPr>
              <a:t>                                   傳真：</a:t>
            </a:r>
            <a:r>
              <a:rPr lang="en-US" altLang="zh-TW" sz="2500" dirty="0" smtClean="0">
                <a:solidFill>
                  <a:schemeClr val="tx1"/>
                </a:solidFill>
              </a:rPr>
              <a:t>04-8613307</a:t>
            </a:r>
          </a:p>
          <a:p>
            <a:pPr algn="l"/>
            <a:r>
              <a:rPr lang="zh-TW" altLang="en-US" sz="2500" dirty="0" smtClean="0">
                <a:solidFill>
                  <a:schemeClr val="tx1"/>
                </a:solidFill>
              </a:rPr>
              <a:t>       地址：</a:t>
            </a:r>
            <a:r>
              <a:rPr lang="en-US" altLang="zh-TW" sz="2500" dirty="0" smtClean="0">
                <a:solidFill>
                  <a:schemeClr val="tx1"/>
                </a:solidFill>
              </a:rPr>
              <a:t>514 </a:t>
            </a:r>
            <a:r>
              <a:rPr lang="zh-TW" altLang="en-US" sz="2500" dirty="0" smtClean="0">
                <a:solidFill>
                  <a:schemeClr val="tx1"/>
                </a:solidFill>
              </a:rPr>
              <a:t>彰化縣溪湖鎮東環路</a:t>
            </a:r>
            <a:r>
              <a:rPr lang="en-US" altLang="zh-TW" sz="2500" dirty="0" smtClean="0">
                <a:solidFill>
                  <a:schemeClr val="tx1"/>
                </a:solidFill>
              </a:rPr>
              <a:t>555</a:t>
            </a:r>
            <a:r>
              <a:rPr lang="zh-TW" altLang="en-US" sz="2500" dirty="0" smtClean="0">
                <a:solidFill>
                  <a:schemeClr val="tx1"/>
                </a:solidFill>
              </a:rPr>
              <a:t>號</a:t>
            </a:r>
            <a:r>
              <a:rPr lang="en-US" altLang="zh-TW" sz="2500" dirty="0" smtClean="0">
                <a:solidFill>
                  <a:schemeClr val="tx1"/>
                </a:solidFill>
              </a:rPr>
              <a:t>2</a:t>
            </a:r>
            <a:r>
              <a:rPr lang="zh-TW" altLang="en-US" sz="2500" dirty="0" smtClean="0">
                <a:solidFill>
                  <a:schemeClr val="tx1"/>
                </a:solidFill>
              </a:rPr>
              <a:t>樓</a:t>
            </a:r>
            <a:endParaRPr lang="zh-TW" altLang="en-US" sz="2500" b="1" dirty="0" smtClean="0">
              <a:solidFill>
                <a:schemeClr val="tx1"/>
              </a:solidFill>
            </a:endParaRPr>
          </a:p>
          <a:p>
            <a:r>
              <a:rPr lang="zh-TW" altLang="en-US" sz="2500" b="1" dirty="0" smtClean="0">
                <a:solidFill>
                  <a:schemeClr val="tx1"/>
                </a:solidFill>
              </a:rPr>
              <a:t>保險金額</a:t>
            </a:r>
            <a:endParaRPr lang="zh-TW" altLang="en-US" sz="25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300537"/>
              </p:ext>
            </p:extLst>
          </p:nvPr>
        </p:nvGraphicFramePr>
        <p:xfrm>
          <a:off x="2123513" y="4221088"/>
          <a:ext cx="5105400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71800"/>
                <a:gridCol w="21336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殘廢或死亡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175</a:t>
                      </a:r>
                      <a:r>
                        <a:rPr lang="zh-TW" sz="1800" kern="100" dirty="0">
                          <a:effectLst/>
                        </a:rPr>
                        <a:t>萬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每人每次醫療保險金限額</a:t>
                      </a:r>
                      <a:endParaRPr lang="zh-TW" sz="12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</a:t>
                      </a:r>
                      <a:r>
                        <a:rPr lang="zh-TW" sz="1800" kern="100" dirty="0">
                          <a:effectLst/>
                        </a:rPr>
                        <a:t>萬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6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548680"/>
            <a:ext cx="8229600" cy="4525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500" b="1" dirty="0" smtClean="0">
                <a:solidFill>
                  <a:schemeClr val="tx1"/>
                </a:solidFill>
              </a:rPr>
              <a:t>保險對象及保險範圍簡述</a:t>
            </a:r>
            <a:endParaRPr lang="en-US" altLang="zh-TW" sz="3500" b="1" dirty="0" smtClean="0">
              <a:solidFill>
                <a:schemeClr val="tx1"/>
              </a:solidFill>
            </a:endParaRPr>
          </a:p>
          <a:p>
            <a:endParaRPr lang="zh-TW" altLang="en-US" sz="35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sz="2500" dirty="0" smtClean="0">
                <a:solidFill>
                  <a:schemeClr val="tx1"/>
                </a:solidFill>
              </a:rPr>
              <a:t>1.</a:t>
            </a:r>
            <a:r>
              <a:rPr lang="zh-TW" altLang="en-US" sz="2500" dirty="0" smtClean="0">
                <a:solidFill>
                  <a:schemeClr val="tx1"/>
                </a:solidFill>
              </a:rPr>
              <a:t>保險對象為彰化縣各國民中小學執行學校</a:t>
            </a:r>
            <a:r>
              <a:rPr lang="zh-TW" altLang="en-US" sz="2500" dirty="0">
                <a:solidFill>
                  <a:schemeClr val="tx1"/>
                </a:solidFill>
              </a:rPr>
              <a:t>志工</a:t>
            </a:r>
            <a:r>
              <a:rPr lang="zh-TW" altLang="en-US" sz="2500" dirty="0" smtClean="0">
                <a:solidFill>
                  <a:schemeClr val="tx1"/>
                </a:solidFill>
              </a:rPr>
              <a:t>工作勤務之志工且載於保險名冊之人員。</a:t>
            </a:r>
          </a:p>
          <a:p>
            <a:pPr algn="l"/>
            <a:r>
              <a:rPr lang="en-US" altLang="zh-TW" sz="2500" dirty="0" smtClean="0">
                <a:solidFill>
                  <a:schemeClr val="tx1"/>
                </a:solidFill>
              </a:rPr>
              <a:t>2.</a:t>
            </a:r>
            <a:r>
              <a:rPr lang="zh-TW" altLang="en-US" sz="2500" dirty="0" smtClean="0">
                <a:solidFill>
                  <a:schemeClr val="tx1"/>
                </a:solidFill>
              </a:rPr>
              <a:t>保險範圍（時段）為執行</a:t>
            </a:r>
            <a:r>
              <a:rPr lang="zh-TW" altLang="en-US" sz="2500" dirty="0">
                <a:solidFill>
                  <a:schemeClr val="tx1"/>
                </a:solidFill>
              </a:rPr>
              <a:t>學校志工工作</a:t>
            </a:r>
            <a:r>
              <a:rPr lang="zh-TW" altLang="en-US" sz="2500" dirty="0" smtClean="0">
                <a:solidFill>
                  <a:schemeClr val="tx1"/>
                </a:solidFill>
              </a:rPr>
              <a:t>勤務任務及其</a:t>
            </a:r>
            <a:r>
              <a:rPr lang="zh-TW" altLang="en-US" sz="2500" dirty="0">
                <a:solidFill>
                  <a:schemeClr val="tx1"/>
                </a:solidFill>
              </a:rPr>
              <a:t>就志工工作</a:t>
            </a:r>
            <a:r>
              <a:rPr lang="zh-TW" altLang="en-US" sz="2500" dirty="0" smtClean="0">
                <a:solidFill>
                  <a:schemeClr val="tx1"/>
                </a:solidFill>
              </a:rPr>
              <a:t>位置之來回路程。</a:t>
            </a:r>
          </a:p>
          <a:p>
            <a:pPr algn="l"/>
            <a:r>
              <a:rPr lang="en-US" altLang="zh-TW" sz="2500" dirty="0" smtClean="0">
                <a:solidFill>
                  <a:schemeClr val="tx1"/>
                </a:solidFill>
              </a:rPr>
              <a:t>3.</a:t>
            </a:r>
            <a:r>
              <a:rPr lang="zh-TW" altLang="en-US" sz="2500" dirty="0" smtClean="0">
                <a:solidFill>
                  <a:schemeClr val="tx1"/>
                </a:solidFill>
              </a:rPr>
              <a:t>各學校需提報被保險人名冊（含姓名，身份證字號及出生日期）予承保公司，然因</a:t>
            </a:r>
            <a:r>
              <a:rPr lang="zh-TW" altLang="en-US" sz="2500" dirty="0">
                <a:solidFill>
                  <a:schemeClr val="tx1"/>
                </a:solidFill>
              </a:rPr>
              <a:t>學校志工工作</a:t>
            </a:r>
            <a:r>
              <a:rPr lang="zh-TW" altLang="en-US" sz="2500" dirty="0" smtClean="0">
                <a:solidFill>
                  <a:schemeClr val="tx1"/>
                </a:solidFill>
              </a:rPr>
              <a:t>調配、更換之故，當執勤人員未列於原執勤時段或地點時，亦在承保範圍，享有相同之被保險權益。</a:t>
            </a:r>
          </a:p>
          <a:p>
            <a:pPr algn="l"/>
            <a:r>
              <a:rPr lang="en-US" altLang="zh-TW" sz="2500" dirty="0" smtClean="0">
                <a:solidFill>
                  <a:schemeClr val="tx1"/>
                </a:solidFill>
              </a:rPr>
              <a:t>4.</a:t>
            </a:r>
            <a:r>
              <a:rPr lang="zh-TW" altLang="en-US" sz="2500" dirty="0" smtClean="0">
                <a:solidFill>
                  <a:schemeClr val="tx1"/>
                </a:solidFill>
              </a:rPr>
              <a:t>因各</a:t>
            </a:r>
            <a:r>
              <a:rPr lang="zh-TW" altLang="en-US" sz="2500" dirty="0">
                <a:solidFill>
                  <a:schemeClr val="tx1"/>
                </a:solidFill>
              </a:rPr>
              <a:t>校志工</a:t>
            </a:r>
            <a:r>
              <a:rPr lang="zh-TW" altLang="en-US" sz="2500" dirty="0" smtClean="0">
                <a:solidFill>
                  <a:schemeClr val="tx1"/>
                </a:solidFill>
              </a:rPr>
              <a:t>勤務條件不同，辦理活動或偶發事件均將導致執勤時段之改變，故本保險所承保之時段不設限，亦即一週七日、一天二十四小時均為承保時段，申請理賠時，是否確為執勤或就勤務位置路程之故而發生意外事件，</a:t>
            </a:r>
            <a:r>
              <a:rPr lang="zh-TW" altLang="en-US" sz="2500" dirty="0">
                <a:solidFill>
                  <a:schemeClr val="tx1"/>
                </a:solidFill>
              </a:rPr>
              <a:t>須</a:t>
            </a:r>
            <a:r>
              <a:rPr lang="zh-TW" altLang="en-US" sz="2500" dirty="0" smtClean="0">
                <a:solidFill>
                  <a:schemeClr val="tx1"/>
                </a:solidFill>
              </a:rPr>
              <a:t>由學校出具書面證明。</a:t>
            </a:r>
            <a:endParaRPr lang="zh-TW" altLang="en-US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5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427902" y="81374"/>
            <a:ext cx="8496622" cy="453704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b="1" dirty="0">
                <a:solidFill>
                  <a:schemeClr val="tx1"/>
                </a:solidFill>
              </a:rPr>
              <a:t>理賠</a:t>
            </a:r>
            <a:r>
              <a:rPr lang="zh-TW" altLang="zh-TW" b="1" dirty="0" smtClean="0">
                <a:solidFill>
                  <a:schemeClr val="tx1"/>
                </a:solidFill>
              </a:rPr>
              <a:t>金額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endParaRPr lang="en-US" altLang="zh-TW" sz="28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sz="2800" dirty="0" smtClean="0">
                <a:solidFill>
                  <a:schemeClr val="tx1"/>
                </a:solidFill>
                <a:sym typeface="Wingdings"/>
              </a:rPr>
              <a:t>    </a:t>
            </a:r>
            <a:r>
              <a:rPr lang="zh-TW" altLang="zh-TW" sz="2800" dirty="0">
                <a:solidFill>
                  <a:schemeClr val="tx1"/>
                </a:solidFill>
              </a:rPr>
              <a:t>本契約有效期間內因意外傷害事故而致死亡，理賠</a:t>
            </a:r>
            <a:r>
              <a:rPr lang="en-US" altLang="zh-TW" sz="2800" dirty="0">
                <a:solidFill>
                  <a:schemeClr val="tx1"/>
                </a:solidFill>
              </a:rPr>
              <a:t>175  </a:t>
            </a:r>
            <a:endParaRPr lang="zh-TW" altLang="zh-TW" sz="2800" dirty="0">
              <a:solidFill>
                <a:schemeClr val="tx1"/>
              </a:solidFill>
            </a:endParaRPr>
          </a:p>
          <a:p>
            <a:pPr algn="l"/>
            <a:r>
              <a:rPr lang="en-US" altLang="zh-TW" sz="2800" dirty="0">
                <a:solidFill>
                  <a:schemeClr val="tx1"/>
                </a:solidFill>
              </a:rPr>
              <a:t>       </a:t>
            </a:r>
            <a:r>
              <a:rPr lang="en-US" altLang="zh-TW" sz="2800" dirty="0" smtClean="0">
                <a:solidFill>
                  <a:schemeClr val="tx1"/>
                </a:solidFill>
              </a:rPr>
              <a:t> </a:t>
            </a:r>
            <a:r>
              <a:rPr lang="zh-TW" altLang="zh-TW" sz="2800" dirty="0" smtClean="0">
                <a:solidFill>
                  <a:schemeClr val="tx1"/>
                </a:solidFill>
              </a:rPr>
              <a:t>萬元</a:t>
            </a:r>
            <a:r>
              <a:rPr lang="zh-TW" altLang="zh-TW" sz="2800" dirty="0">
                <a:solidFill>
                  <a:schemeClr val="tx1"/>
                </a:solidFill>
              </a:rPr>
              <a:t>。</a:t>
            </a:r>
          </a:p>
          <a:p>
            <a:pPr algn="l"/>
            <a:r>
              <a:rPr lang="en-US" altLang="zh-TW" sz="2800" dirty="0">
                <a:solidFill>
                  <a:schemeClr val="tx1"/>
                </a:solidFill>
              </a:rPr>
              <a:t>    </a:t>
            </a:r>
            <a:r>
              <a:rPr lang="en-US" altLang="zh-TW" sz="2800" dirty="0" smtClean="0">
                <a:solidFill>
                  <a:schemeClr val="tx1"/>
                </a:solidFill>
                <a:sym typeface="Wingdings"/>
              </a:rPr>
              <a:t></a:t>
            </a:r>
            <a:r>
              <a:rPr lang="zh-TW" altLang="zh-TW" sz="2800" dirty="0">
                <a:solidFill>
                  <a:schemeClr val="tx1"/>
                </a:solidFill>
              </a:rPr>
              <a:t>本契約有效期間內因意外傷害事故而致殘廢，依殘廢等 </a:t>
            </a:r>
          </a:p>
          <a:p>
            <a:pPr algn="l"/>
            <a:r>
              <a:rPr lang="en-US" altLang="zh-TW" sz="2800" dirty="0">
                <a:solidFill>
                  <a:schemeClr val="tx1"/>
                </a:solidFill>
              </a:rPr>
              <a:t>        </a:t>
            </a:r>
            <a:r>
              <a:rPr lang="zh-TW" altLang="zh-TW" sz="2800" dirty="0" smtClean="0">
                <a:solidFill>
                  <a:schemeClr val="tx1"/>
                </a:solidFill>
              </a:rPr>
              <a:t>級</a:t>
            </a:r>
            <a:r>
              <a:rPr lang="zh-TW" altLang="zh-TW" sz="2800" dirty="0">
                <a:solidFill>
                  <a:schemeClr val="tx1"/>
                </a:solidFill>
              </a:rPr>
              <a:t>給付保險金，理賠</a:t>
            </a:r>
            <a:r>
              <a:rPr lang="en-US" altLang="zh-TW" sz="2800" dirty="0">
                <a:solidFill>
                  <a:schemeClr val="tx1"/>
                </a:solidFill>
              </a:rPr>
              <a:t>8.75</a:t>
            </a:r>
            <a:r>
              <a:rPr lang="zh-TW" altLang="zh-TW" sz="2800" dirty="0">
                <a:solidFill>
                  <a:schemeClr val="tx1"/>
                </a:solidFill>
              </a:rPr>
              <a:t>萬～</a:t>
            </a:r>
            <a:r>
              <a:rPr lang="en-US" altLang="zh-TW" sz="2800" dirty="0">
                <a:solidFill>
                  <a:schemeClr val="tx1"/>
                </a:solidFill>
              </a:rPr>
              <a:t>175</a:t>
            </a:r>
            <a:r>
              <a:rPr lang="zh-TW" altLang="zh-TW" sz="2800" dirty="0">
                <a:solidFill>
                  <a:schemeClr val="tx1"/>
                </a:solidFill>
              </a:rPr>
              <a:t>萬</a:t>
            </a:r>
            <a:r>
              <a:rPr lang="zh-TW" altLang="zh-TW" sz="2800" dirty="0" smtClean="0">
                <a:solidFill>
                  <a:schemeClr val="tx1"/>
                </a:solidFill>
              </a:rPr>
              <a:t>元</a:t>
            </a:r>
            <a:r>
              <a:rPr lang="zh-TW" altLang="zh-TW" sz="2800" dirty="0">
                <a:solidFill>
                  <a:schemeClr val="tx1"/>
                </a:solidFill>
              </a:rPr>
              <a:t>。</a:t>
            </a:r>
          </a:p>
          <a:p>
            <a:r>
              <a:rPr lang="en-US" altLang="zh-TW" sz="2800" dirty="0">
                <a:solidFill>
                  <a:schemeClr val="tx1"/>
                </a:solidFill>
              </a:rPr>
              <a:t> </a:t>
            </a:r>
            <a:endParaRPr lang="zh-TW" altLang="zh-TW" sz="2800" dirty="0">
              <a:solidFill>
                <a:schemeClr val="tx1"/>
              </a:solidFill>
            </a:endParaRPr>
          </a:p>
          <a:p>
            <a:pPr algn="l"/>
            <a:r>
              <a:rPr lang="zh-TW" altLang="zh-TW" sz="2800" dirty="0">
                <a:solidFill>
                  <a:schemeClr val="tx1"/>
                </a:solidFill>
              </a:rPr>
              <a:t>本契約有效期間內因意外傷害事故，自意外事故發生之日</a:t>
            </a:r>
            <a:r>
              <a:rPr lang="zh-TW" altLang="zh-TW" sz="2800" dirty="0" smtClean="0">
                <a:solidFill>
                  <a:schemeClr val="tx1"/>
                </a:solidFill>
              </a:rPr>
              <a:t>起</a:t>
            </a:r>
            <a:r>
              <a:rPr lang="en-US" altLang="zh-TW" sz="2800" dirty="0" smtClean="0">
                <a:solidFill>
                  <a:schemeClr val="tx1"/>
                </a:solidFill>
              </a:rPr>
              <a:t>2</a:t>
            </a:r>
            <a:r>
              <a:rPr lang="zh-TW" altLang="en-US" sz="2800" dirty="0" smtClean="0">
                <a:solidFill>
                  <a:schemeClr val="tx1"/>
                </a:solidFill>
              </a:rPr>
              <a:t>年內</a:t>
            </a:r>
            <a:r>
              <a:rPr lang="zh-TW" altLang="zh-TW" sz="2800" dirty="0" smtClean="0">
                <a:solidFill>
                  <a:schemeClr val="tx1"/>
                </a:solidFill>
              </a:rPr>
              <a:t>，</a:t>
            </a:r>
            <a:r>
              <a:rPr lang="zh-TW" altLang="zh-TW" sz="2800" dirty="0">
                <a:solidFill>
                  <a:schemeClr val="tx1"/>
                </a:solidFill>
              </a:rPr>
              <a:t>經登記合格的醫院或診所治療者，本公司就其實際醫療費用，超過全民健康 保險給付部份，給付【實支實</a:t>
            </a:r>
            <a:r>
              <a:rPr lang="zh-TW" altLang="zh-TW" sz="2800" dirty="0" smtClean="0">
                <a:solidFill>
                  <a:schemeClr val="tx1"/>
                </a:solidFill>
              </a:rPr>
              <a:t>付傷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pPr algn="l"/>
            <a:r>
              <a:rPr lang="zh-TW" altLang="zh-TW" sz="2800" dirty="0" smtClean="0">
                <a:solidFill>
                  <a:schemeClr val="tx1"/>
                </a:solidFill>
              </a:rPr>
              <a:t>害醫療保險金】，以</a:t>
            </a:r>
            <a:r>
              <a:rPr lang="en-US" altLang="zh-TW" sz="2800" dirty="0" smtClean="0">
                <a:solidFill>
                  <a:schemeClr val="tx1"/>
                </a:solidFill>
              </a:rPr>
              <a:t>5</a:t>
            </a:r>
            <a:r>
              <a:rPr lang="zh-TW" altLang="zh-TW" sz="2800" dirty="0" smtClean="0">
                <a:solidFill>
                  <a:schemeClr val="tx1"/>
                </a:solidFill>
              </a:rPr>
              <a:t>萬元為上限。</a:t>
            </a:r>
            <a:endParaRPr lang="zh-TW" altLang="en-US" sz="25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07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75658" y="404664"/>
            <a:ext cx="8229600" cy="482453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</a:rPr>
              <a:t>理賠申請辦法與流程</a:t>
            </a:r>
            <a:endParaRPr lang="zh-TW" altLang="en-US" dirty="0" smtClean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各校志工</a:t>
            </a:r>
            <a:r>
              <a:rPr lang="zh-TW" altLang="en-US" sz="2400" dirty="0">
                <a:solidFill>
                  <a:schemeClr val="tx1"/>
                </a:solidFill>
              </a:rPr>
              <a:t>因執行志工勤務</a:t>
            </a:r>
            <a:r>
              <a:rPr lang="zh-TW" altLang="en-US" sz="2400" dirty="0" smtClean="0">
                <a:solidFill>
                  <a:schemeClr val="tx1"/>
                </a:solidFill>
              </a:rPr>
              <a:t>或於前往勤務地點之往返路程發生意外事故時，均可申請理賠：</a:t>
            </a:r>
            <a:endParaRPr lang="zh-TW" altLang="en-US" sz="2400" b="1" u="sng" dirty="0" smtClean="0">
              <a:solidFill>
                <a:schemeClr val="tx1"/>
              </a:solidFill>
            </a:endParaRPr>
          </a:p>
          <a:p>
            <a:r>
              <a:rPr lang="zh-TW" altLang="en-US" sz="2400" b="1" u="sng" dirty="0" smtClean="0">
                <a:solidFill>
                  <a:schemeClr val="tx1"/>
                </a:solidFill>
              </a:rPr>
              <a:t>申請</a:t>
            </a:r>
            <a:r>
              <a:rPr lang="en-US" altLang="zh-TW" sz="2400" b="1" u="sng" dirty="0" smtClean="0">
                <a:solidFill>
                  <a:schemeClr val="tx1"/>
                </a:solidFill>
              </a:rPr>
              <a:t>(</a:t>
            </a:r>
            <a:r>
              <a:rPr lang="zh-TW" altLang="en-US" sz="2400" b="1" u="sng" dirty="0" smtClean="0">
                <a:solidFill>
                  <a:schemeClr val="tx1"/>
                </a:solidFill>
              </a:rPr>
              <a:t>醫療</a:t>
            </a:r>
            <a:r>
              <a:rPr lang="en-US" altLang="zh-TW" sz="2400" b="1" u="sng" dirty="0" smtClean="0">
                <a:solidFill>
                  <a:schemeClr val="tx1"/>
                </a:solidFill>
              </a:rPr>
              <a:t>)</a:t>
            </a:r>
            <a:r>
              <a:rPr lang="zh-TW" altLang="en-US" sz="2400" b="1" u="sng" dirty="0" smtClean="0">
                <a:solidFill>
                  <a:schemeClr val="tx1"/>
                </a:solidFill>
              </a:rPr>
              <a:t>理賠時，請備妥以下資料，向保險公司申請理賠</a:t>
            </a:r>
            <a:endParaRPr lang="en-US" altLang="zh-TW" sz="2400" b="1" u="sng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2200" dirty="0" smtClean="0">
                <a:solidFill>
                  <a:schemeClr val="tx1"/>
                </a:solidFill>
              </a:rPr>
              <a:t>  </a:t>
            </a:r>
            <a:r>
              <a:rPr lang="en-US" altLang="zh-TW" sz="2200" dirty="0" smtClean="0">
                <a:solidFill>
                  <a:schemeClr val="tx1"/>
                </a:solidFill>
              </a:rPr>
              <a:t>1.</a:t>
            </a:r>
            <a:r>
              <a:rPr lang="zh-TW" altLang="en-US" sz="2200" dirty="0" smtClean="0">
                <a:solidFill>
                  <a:schemeClr val="tx1"/>
                </a:solidFill>
              </a:rPr>
              <a:t>診斷</a:t>
            </a:r>
            <a:r>
              <a:rPr lang="zh-TW" altLang="en-US" sz="2200" dirty="0">
                <a:solidFill>
                  <a:schemeClr val="tx1"/>
                </a:solidFill>
              </a:rPr>
              <a:t>證明書</a:t>
            </a:r>
            <a:r>
              <a:rPr lang="en-US" altLang="zh-TW" sz="2200" dirty="0">
                <a:solidFill>
                  <a:schemeClr val="tx1"/>
                </a:solidFill>
              </a:rPr>
              <a:t>(</a:t>
            </a:r>
            <a:r>
              <a:rPr lang="zh-TW" altLang="en-US" sz="2200" dirty="0">
                <a:solidFill>
                  <a:schemeClr val="tx1"/>
                </a:solidFill>
              </a:rPr>
              <a:t>正本或副本</a:t>
            </a:r>
            <a:r>
              <a:rPr lang="en-US" altLang="zh-TW" sz="2200" dirty="0">
                <a:solidFill>
                  <a:schemeClr val="tx1"/>
                </a:solidFill>
              </a:rPr>
              <a:t>)</a:t>
            </a:r>
            <a:r>
              <a:rPr lang="zh-TW" altLang="en-US" sz="2200" dirty="0">
                <a:solidFill>
                  <a:schemeClr val="tx1"/>
                </a:solidFill>
              </a:rPr>
              <a:t>，副本即為醫院診斷書影本加蓋</a:t>
            </a:r>
            <a:r>
              <a:rPr lang="zh-TW" altLang="en-US" sz="2200" dirty="0" smtClean="0">
                <a:solidFill>
                  <a:schemeClr val="tx1"/>
                </a:solidFill>
              </a:rPr>
              <a:t>醫院   </a:t>
            </a:r>
            <a:endParaRPr lang="en-US" altLang="zh-TW" sz="22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2200" dirty="0">
                <a:solidFill>
                  <a:schemeClr val="tx1"/>
                </a:solidFill>
              </a:rPr>
              <a:t> </a:t>
            </a:r>
            <a:r>
              <a:rPr lang="zh-TW" altLang="en-US" sz="2200" dirty="0" smtClean="0">
                <a:solidFill>
                  <a:schemeClr val="tx1"/>
                </a:solidFill>
              </a:rPr>
              <a:t>     證明章</a:t>
            </a:r>
            <a:endParaRPr lang="en-US" altLang="zh-TW" sz="22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2200" dirty="0" smtClean="0">
                <a:solidFill>
                  <a:schemeClr val="tx1"/>
                </a:solidFill>
              </a:rPr>
              <a:t>  </a:t>
            </a:r>
            <a:r>
              <a:rPr lang="en-US" altLang="zh-TW" sz="2200" dirty="0" smtClean="0">
                <a:solidFill>
                  <a:schemeClr val="tx1"/>
                </a:solidFill>
              </a:rPr>
              <a:t>2.</a:t>
            </a:r>
            <a:r>
              <a:rPr lang="zh-TW" altLang="en-US" sz="2200" dirty="0">
                <a:solidFill>
                  <a:schemeClr val="tx1"/>
                </a:solidFill>
              </a:rPr>
              <a:t>醫療費用收據</a:t>
            </a:r>
            <a:r>
              <a:rPr lang="en-US" altLang="zh-TW" sz="2200" dirty="0">
                <a:solidFill>
                  <a:schemeClr val="tx1"/>
                </a:solidFill>
              </a:rPr>
              <a:t>(</a:t>
            </a:r>
            <a:r>
              <a:rPr lang="zh-TW" altLang="en-US" sz="2200" dirty="0">
                <a:solidFill>
                  <a:schemeClr val="tx1"/>
                </a:solidFill>
              </a:rPr>
              <a:t>正本或副本</a:t>
            </a:r>
            <a:r>
              <a:rPr lang="en-US" altLang="zh-TW" sz="2200" dirty="0">
                <a:solidFill>
                  <a:schemeClr val="tx1"/>
                </a:solidFill>
              </a:rPr>
              <a:t>)</a:t>
            </a:r>
            <a:r>
              <a:rPr lang="zh-TW" altLang="en-US" sz="2200" dirty="0">
                <a:solidFill>
                  <a:schemeClr val="tx1"/>
                </a:solidFill>
              </a:rPr>
              <a:t>，副本即為醫院收據影本加蓋</a:t>
            </a:r>
            <a:r>
              <a:rPr lang="zh-TW" altLang="en-US" sz="2200" dirty="0" smtClean="0">
                <a:solidFill>
                  <a:schemeClr val="tx1"/>
                </a:solidFill>
              </a:rPr>
              <a:t>醫院</a:t>
            </a:r>
            <a:endParaRPr lang="en-US" altLang="zh-TW" sz="22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2200" dirty="0">
                <a:solidFill>
                  <a:schemeClr val="tx1"/>
                </a:solidFill>
              </a:rPr>
              <a:t> </a:t>
            </a:r>
            <a:r>
              <a:rPr lang="zh-TW" altLang="en-US" sz="2200" dirty="0" smtClean="0">
                <a:solidFill>
                  <a:schemeClr val="tx1"/>
                </a:solidFill>
              </a:rPr>
              <a:t>    證明章</a:t>
            </a:r>
            <a:endParaRPr lang="en-US" altLang="zh-TW" sz="22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2200" dirty="0" smtClean="0">
                <a:solidFill>
                  <a:schemeClr val="tx1"/>
                </a:solidFill>
              </a:rPr>
              <a:t>   </a:t>
            </a:r>
            <a:r>
              <a:rPr lang="en-US" altLang="zh-TW" sz="2200" dirty="0" smtClean="0">
                <a:solidFill>
                  <a:schemeClr val="tx1"/>
                </a:solidFill>
              </a:rPr>
              <a:t>3.</a:t>
            </a:r>
            <a:r>
              <a:rPr lang="zh-TW" altLang="en-US" sz="2200" dirty="0">
                <a:solidFill>
                  <a:schemeClr val="tx1"/>
                </a:solidFill>
              </a:rPr>
              <a:t>交通導護志工證明單</a:t>
            </a:r>
            <a:r>
              <a:rPr lang="zh-TW" altLang="en-US" sz="2200" dirty="0" smtClean="0">
                <a:solidFill>
                  <a:schemeClr val="tx1"/>
                </a:solidFill>
              </a:rPr>
              <a:t>正本</a:t>
            </a:r>
            <a:endParaRPr lang="en-US" altLang="zh-TW" sz="2200" dirty="0">
              <a:solidFill>
                <a:schemeClr val="tx1"/>
              </a:solidFill>
            </a:endParaRPr>
          </a:p>
          <a:p>
            <a:pPr algn="l"/>
            <a:r>
              <a:rPr lang="zh-TW" altLang="en-US" sz="2200" dirty="0" smtClean="0">
                <a:solidFill>
                  <a:schemeClr val="tx1"/>
                </a:solidFill>
              </a:rPr>
              <a:t>   </a:t>
            </a:r>
            <a:r>
              <a:rPr lang="en-US" altLang="zh-TW" sz="2200" dirty="0" smtClean="0">
                <a:solidFill>
                  <a:schemeClr val="tx1"/>
                </a:solidFill>
              </a:rPr>
              <a:t>4.</a:t>
            </a:r>
            <a:r>
              <a:rPr lang="zh-TW" altLang="en-US" sz="2200" dirty="0" smtClean="0">
                <a:solidFill>
                  <a:schemeClr val="tx1"/>
                </a:solidFill>
              </a:rPr>
              <a:t>理賠申請書正本</a:t>
            </a:r>
            <a:endParaRPr lang="en-US" altLang="zh-TW" sz="22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2200" dirty="0">
                <a:solidFill>
                  <a:schemeClr val="tx1"/>
                </a:solidFill>
              </a:rPr>
              <a:t> </a:t>
            </a:r>
            <a:r>
              <a:rPr lang="zh-TW" altLang="en-US" sz="2200" dirty="0" smtClean="0">
                <a:solidFill>
                  <a:schemeClr val="tx1"/>
                </a:solidFill>
              </a:rPr>
              <a:t>  </a:t>
            </a:r>
            <a:r>
              <a:rPr lang="en-US" altLang="zh-TW" sz="2200" dirty="0" smtClean="0">
                <a:solidFill>
                  <a:schemeClr val="tx1"/>
                </a:solidFill>
              </a:rPr>
              <a:t>5.</a:t>
            </a:r>
            <a:r>
              <a:rPr lang="zh-TW" altLang="en-US" sz="2200" dirty="0">
                <a:solidFill>
                  <a:schemeClr val="tx1"/>
                </a:solidFill>
              </a:rPr>
              <a:t>事故志工之存摺封面影本（保險金將直接入帳，封面帳號</a:t>
            </a:r>
            <a:r>
              <a:rPr lang="zh-TW" altLang="en-US" sz="2200" dirty="0" smtClean="0">
                <a:solidFill>
                  <a:schemeClr val="tx1"/>
                </a:solidFill>
              </a:rPr>
              <a:t>務必   </a:t>
            </a:r>
            <a:endParaRPr lang="en-US" altLang="zh-TW" sz="22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2200" dirty="0">
                <a:solidFill>
                  <a:schemeClr val="tx1"/>
                </a:solidFill>
              </a:rPr>
              <a:t> </a:t>
            </a:r>
            <a:r>
              <a:rPr lang="zh-TW" altLang="en-US" sz="2200" dirty="0" smtClean="0">
                <a:solidFill>
                  <a:schemeClr val="tx1"/>
                </a:solidFill>
              </a:rPr>
              <a:t>     清晰</a:t>
            </a:r>
            <a:r>
              <a:rPr lang="zh-TW" altLang="en-US" sz="2200" dirty="0">
                <a:solidFill>
                  <a:schemeClr val="tx1"/>
                </a:solidFill>
              </a:rPr>
              <a:t>）</a:t>
            </a:r>
          </a:p>
          <a:p>
            <a:endParaRPr lang="zh-TW" altLang="en-US" sz="2400" dirty="0"/>
          </a:p>
          <a:p>
            <a:r>
              <a:rPr lang="zh-TW" altLang="en-US" sz="2400" dirty="0" smtClean="0"/>
              <a:t>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5835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496855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2200" b="1" dirty="0" smtClean="0"/>
              <a:t>                                     </a:t>
            </a:r>
            <a:r>
              <a:rPr lang="zh-TW" altLang="zh-TW" sz="3600" b="1" dirty="0" smtClean="0"/>
              <a:t>人員</a:t>
            </a:r>
            <a:r>
              <a:rPr lang="zh-TW" altLang="zh-TW" sz="3600" b="1" dirty="0"/>
              <a:t>異動填報</a:t>
            </a:r>
            <a:r>
              <a:rPr lang="zh-TW" altLang="zh-TW" sz="3600" b="1" dirty="0" smtClean="0"/>
              <a:t>辦法</a:t>
            </a:r>
            <a:r>
              <a:rPr lang="en-US" altLang="zh-TW" sz="3600" b="1" dirty="0" smtClean="0"/>
              <a:t/>
            </a:r>
            <a:br>
              <a:rPr lang="en-US" altLang="zh-TW" sz="3600" b="1" dirty="0" smtClean="0"/>
            </a:br>
            <a:r>
              <a:rPr lang="zh-TW" altLang="zh-TW" sz="3600" dirty="0"/>
              <a:t/>
            </a:r>
            <a:br>
              <a:rPr lang="zh-TW" altLang="zh-TW" sz="3600" dirty="0"/>
            </a:br>
            <a:r>
              <a:rPr lang="en-US" altLang="zh-TW" sz="3600" dirty="0" smtClean="0"/>
              <a:t>1.</a:t>
            </a:r>
            <a:r>
              <a:rPr lang="zh-TW" altLang="zh-TW" sz="2800" dirty="0" smtClean="0"/>
              <a:t>已</a:t>
            </a:r>
            <a:r>
              <a:rPr lang="zh-TW" altLang="zh-TW" sz="2800" dirty="0"/>
              <a:t>列於保險名冊內之人員，不論</a:t>
            </a:r>
            <a:r>
              <a:rPr lang="zh-TW" altLang="zh-TW" sz="2800" dirty="0" smtClean="0"/>
              <a:t>更換</a:t>
            </a:r>
            <a:r>
              <a:rPr lang="zh-TW" altLang="en-US" sz="2800" dirty="0" smtClean="0"/>
              <a:t>志工勤務</a:t>
            </a:r>
            <a:r>
              <a:rPr lang="zh-TW" altLang="zh-TW" sz="2800" dirty="0" smtClean="0"/>
              <a:t>地點</a:t>
            </a:r>
            <a:r>
              <a:rPr lang="zh-TW" altLang="zh-TW" sz="2800" dirty="0"/>
              <a:t>或</a:t>
            </a:r>
            <a:r>
              <a:rPr lang="zh-TW" altLang="zh-TW" sz="2800" dirty="0" smtClean="0"/>
              <a:t>更換</a:t>
            </a:r>
            <a:r>
              <a:rPr lang="zh-TW" altLang="en-US" sz="2800" dirty="0"/>
              <a:t>志工勤務</a:t>
            </a:r>
            <a:r>
              <a:rPr lang="zh-TW" altLang="zh-TW" sz="2800" dirty="0" smtClean="0"/>
              <a:t>時段</a:t>
            </a:r>
            <a:r>
              <a:rPr lang="zh-TW" altLang="zh-TW" sz="2800" dirty="0"/>
              <a:t>，均不必再上網填報。</a:t>
            </a:r>
            <a:br>
              <a:rPr lang="zh-TW" altLang="zh-TW" sz="2800" dirty="0"/>
            </a:br>
            <a:r>
              <a:rPr lang="en-US" altLang="zh-TW" sz="2800" dirty="0" smtClean="0"/>
              <a:t>2.</a:t>
            </a:r>
            <a:r>
              <a:rPr lang="zh-TW" altLang="zh-TW" sz="2800" dirty="0" smtClean="0"/>
              <a:t>若</a:t>
            </a:r>
            <a:r>
              <a:rPr lang="zh-TW" altLang="zh-TW" sz="2800" dirty="0"/>
              <a:t>學校有新進且未列於原保險名冊</a:t>
            </a:r>
            <a:r>
              <a:rPr lang="zh-TW" altLang="zh-TW" sz="2800" dirty="0" smtClean="0"/>
              <a:t>之志</a:t>
            </a:r>
            <a:r>
              <a:rPr lang="zh-TW" altLang="zh-TW" sz="2800" dirty="0"/>
              <a:t>工，或原本列於保險名冊</a:t>
            </a:r>
            <a:r>
              <a:rPr lang="zh-TW" altLang="zh-TW" sz="2800" dirty="0" smtClean="0"/>
              <a:t>之志</a:t>
            </a:r>
            <a:r>
              <a:rPr lang="zh-TW" altLang="zh-TW" sz="2800" dirty="0"/>
              <a:t>工因故去職，請上網填報或刪除。</a:t>
            </a:r>
            <a:br>
              <a:rPr lang="zh-TW" altLang="zh-TW" sz="2800" dirty="0"/>
            </a:br>
            <a:r>
              <a:rPr lang="en-US" altLang="zh-TW" sz="2800" dirty="0" smtClean="0"/>
              <a:t>3.</a:t>
            </a:r>
            <a:r>
              <a:rPr lang="zh-TW" altLang="zh-TW" sz="2800" dirty="0" smtClean="0"/>
              <a:t>因為</a:t>
            </a:r>
            <a:r>
              <a:rPr lang="zh-TW" altLang="zh-TW" sz="2800" dirty="0"/>
              <a:t>更新名單時段之故，請各校承辦人員告知新進</a:t>
            </a:r>
            <a:r>
              <a:rPr lang="zh-TW" altLang="zh-TW" sz="2800" dirty="0" smtClean="0"/>
              <a:t>之志</a:t>
            </a:r>
            <a:r>
              <a:rPr lang="zh-TW" altLang="zh-TW" sz="2800" dirty="0"/>
              <a:t>工，於填報名冊後隔週再執行勤務，以確保其保險權益；在與保險公司更新名單之前，該新進志工未在保險範圍之內，請各承辦人員注意此項要求。</a:t>
            </a:r>
            <a:br>
              <a:rPr lang="zh-TW" altLang="zh-TW" sz="2800" dirty="0"/>
            </a:b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5835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4680520"/>
          </a:xfrm>
        </p:spPr>
        <p:txBody>
          <a:bodyPr>
            <a:noAutofit/>
          </a:bodyPr>
          <a:lstStyle/>
          <a:p>
            <a:pPr algn="l"/>
            <a:r>
              <a:rPr lang="en-US" altLang="zh-TW" sz="2600" b="1" dirty="0" smtClean="0"/>
              <a:t>                      </a:t>
            </a:r>
            <a:r>
              <a:rPr lang="zh-TW" altLang="zh-TW" sz="3200" b="1" dirty="0" smtClean="0"/>
              <a:t>執勤</a:t>
            </a:r>
            <a:r>
              <a:rPr lang="zh-TW" altLang="zh-TW" sz="3200" b="1" dirty="0"/>
              <a:t>時段異動填報</a:t>
            </a:r>
            <a:r>
              <a:rPr lang="zh-TW" altLang="zh-TW" sz="3200" b="1" dirty="0" smtClean="0"/>
              <a:t>辦法</a:t>
            </a:r>
            <a:r>
              <a:rPr lang="en-US" altLang="zh-TW" sz="3200" b="1" dirty="0" smtClean="0"/>
              <a:t/>
            </a:r>
            <a:br>
              <a:rPr lang="en-US" altLang="zh-TW" sz="3200" b="1" dirty="0" smtClean="0"/>
            </a:br>
            <a:r>
              <a:rPr lang="zh-TW" altLang="zh-TW" sz="3200" dirty="0"/>
              <a:t/>
            </a:r>
            <a:br>
              <a:rPr lang="zh-TW" altLang="zh-TW" sz="3200" dirty="0"/>
            </a:br>
            <a:r>
              <a:rPr lang="zh-TW" altLang="zh-TW" sz="2500" dirty="0"/>
              <a:t>條約規定：各校因學校活動需要，須於非一般上班上學期間</a:t>
            </a:r>
            <a:r>
              <a:rPr lang="zh-TW" altLang="zh-TW" sz="2500" dirty="0" smtClean="0"/>
              <a:t>執行</a:t>
            </a:r>
            <a:r>
              <a:rPr lang="zh-TW" altLang="en-US" sz="2500" dirty="0"/>
              <a:t>志工</a:t>
            </a:r>
            <a:r>
              <a:rPr lang="zh-TW" altLang="zh-TW" sz="2500" dirty="0" smtClean="0"/>
              <a:t>勤務</a:t>
            </a:r>
            <a:r>
              <a:rPr lang="zh-TW" altLang="zh-TW" sz="2500" dirty="0"/>
              <a:t>工作時，需於活動發生日三天前以傳真或書面告知保險公司，告知格式另訂之。但因偶發事件導致需要臨時</a:t>
            </a:r>
            <a:r>
              <a:rPr lang="zh-TW" altLang="zh-TW" sz="2500" dirty="0" smtClean="0"/>
              <a:t>執行</a:t>
            </a:r>
            <a:r>
              <a:rPr lang="zh-TW" altLang="en-US" sz="2500" dirty="0"/>
              <a:t>志工</a:t>
            </a:r>
            <a:r>
              <a:rPr lang="zh-TW" altLang="zh-TW" sz="2500" dirty="0" smtClean="0"/>
              <a:t>勤務</a:t>
            </a:r>
            <a:r>
              <a:rPr lang="zh-TW" altLang="zh-TW" sz="2500" dirty="0"/>
              <a:t>時，不必事先告知保險公司。若為全國性、全縣性、鄉鎮市性質或政府單位規定之活動需要而臨時</a:t>
            </a:r>
            <a:r>
              <a:rPr lang="zh-TW" altLang="zh-TW" sz="2500" dirty="0" smtClean="0"/>
              <a:t>變更</a:t>
            </a:r>
            <a:r>
              <a:rPr lang="zh-TW" altLang="en-US" sz="2500" dirty="0" smtClean="0"/>
              <a:t>志工</a:t>
            </a:r>
            <a:r>
              <a:rPr lang="zh-TW" altLang="zh-TW" sz="2500" dirty="0" smtClean="0"/>
              <a:t>勤務</a:t>
            </a:r>
            <a:r>
              <a:rPr lang="zh-TW" altLang="zh-TW" sz="2500" dirty="0"/>
              <a:t>時，亦不必事先告知保險公司。</a:t>
            </a:r>
            <a:br>
              <a:rPr lang="zh-TW" altLang="zh-TW" sz="2500" dirty="0"/>
            </a:br>
            <a:r>
              <a:rPr lang="zh-TW" altLang="zh-TW" sz="2500" dirty="0"/>
              <a:t>　　也就是說：例如學校辦理運動會、園遊會等活動</a:t>
            </a:r>
            <a:r>
              <a:rPr lang="zh-TW" altLang="zh-TW" sz="2500" dirty="0" smtClean="0"/>
              <a:t>，</a:t>
            </a:r>
            <a:r>
              <a:rPr lang="zh-TW" altLang="en-US" sz="2500" dirty="0" smtClean="0"/>
              <a:t>不用提前</a:t>
            </a:r>
            <a:r>
              <a:rPr lang="zh-TW" altLang="zh-TW" sz="2500" dirty="0" smtClean="0"/>
              <a:t>告知保險公司</a:t>
            </a:r>
            <a:r>
              <a:rPr lang="en-US" altLang="zh-TW" sz="2500" dirty="0" smtClean="0"/>
              <a:t>(</a:t>
            </a:r>
            <a:r>
              <a:rPr lang="zh-TW" altLang="en-US" sz="2500" dirty="0" smtClean="0"/>
              <a:t>出險時補活動</a:t>
            </a:r>
            <a:r>
              <a:rPr lang="en-US" altLang="zh-TW" sz="2500" dirty="0" smtClean="0"/>
              <a:t>DM</a:t>
            </a:r>
            <a:r>
              <a:rPr lang="zh-TW" altLang="en-US" sz="2500" dirty="0" smtClean="0"/>
              <a:t>即可</a:t>
            </a:r>
            <a:r>
              <a:rPr lang="en-US" altLang="zh-TW" sz="2500" dirty="0" smtClean="0"/>
              <a:t>)</a:t>
            </a:r>
            <a:r>
              <a:rPr lang="zh-TW" altLang="zh-TW" sz="2500" dirty="0" smtClean="0"/>
              <a:t>。</a:t>
            </a:r>
            <a:r>
              <a:rPr lang="zh-TW" altLang="zh-TW" sz="2500" dirty="0"/>
              <a:t>格式如後頁：</a:t>
            </a:r>
            <a:br>
              <a:rPr lang="zh-TW" altLang="zh-TW" sz="2500" dirty="0"/>
            </a:br>
            <a:r>
              <a:rPr lang="zh-TW" altLang="zh-TW" sz="2500" dirty="0"/>
              <a:t>　　至於颱風期間政府或校長臨時宣佈提早放學</a:t>
            </a:r>
            <a:r>
              <a:rPr lang="zh-TW" altLang="zh-TW" sz="2500" dirty="0" smtClean="0"/>
              <a:t>，</a:t>
            </a:r>
            <a:r>
              <a:rPr lang="zh-TW" altLang="en-US" sz="2500" dirty="0" smtClean="0"/>
              <a:t>也</a:t>
            </a:r>
            <a:r>
              <a:rPr lang="zh-TW" altLang="zh-TW" sz="2500" dirty="0" smtClean="0"/>
              <a:t>不必</a:t>
            </a:r>
            <a:r>
              <a:rPr lang="zh-TW" altLang="zh-TW" sz="2500" dirty="0"/>
              <a:t>通報。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5611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感謝聆聽</a:t>
            </a:r>
          </a:p>
        </p:txBody>
      </p:sp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835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</TotalTime>
  <Words>516</Words>
  <Application>Microsoft Office PowerPoint</Application>
  <PresentationFormat>如螢幕大小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自訂設計</vt:lpstr>
      <vt:lpstr>PowerPoint 簡報</vt:lpstr>
      <vt:lpstr>國泰世紀產物保險股份有限公司成立於1993年7月，原名東泰產物保險股份有限公司，於2002年加入「國泰金控」，透過集團資源整合，提供客戶一次購足金融商品的便利以及專業個人理財的服務，同年並更名為國泰世紀產物保險股份有限公司。 公司成立當時資本額為20億元，至2013年底止，資本額已提高為27億2仟萬元，總資產也已累積高達317億1仟萬元。 </vt:lpstr>
      <vt:lpstr>PowerPoint 簡報</vt:lpstr>
      <vt:lpstr>PowerPoint 簡報</vt:lpstr>
      <vt:lpstr>PowerPoint 簡報</vt:lpstr>
      <vt:lpstr>PowerPoint 簡報</vt:lpstr>
      <vt:lpstr>                                     人員異動填報辦法  1.已列於保險名冊內之人員，不論更換志工勤務地點或更換志工勤務時段，均不必再上網填報。 2.若學校有新進且未列於原保險名冊之志工，或原本列於保險名冊之志工因故去職，請上網填報或刪除。 3.因為更新名單時段之故，請各校承辦人員告知新進之志工，於填報名冊後隔週再執行勤務，以確保其保險權益；在與保險公司更新名單之前，該新進志工未在保險範圍之內，請各承辦人員注意此項要求。 </vt:lpstr>
      <vt:lpstr>                      執勤時段異動填報辦法  條約規定：各校因學校活動需要，須於非一般上班上學期間執行志工勤務工作時，需於活動發生日三天前以傳真或書面告知保險公司，告知格式另訂之。但因偶發事件導致需要臨時執行志工勤務時，不必事先告知保險公司。若為全國性、全縣性、鄉鎮市性質或政府單位規定之活動需要而臨時變更志工勤務時，亦不必事先告知保險公司。 　　也就是說：例如學校辦理運動會、園遊會等活動，不用提前告知保險公司(出險時補活動DM即可)。格式如後頁： 　　至於颱風期間政府或校長臨時宣佈提早放學，也不必通報。</vt:lpstr>
      <vt:lpstr>感謝聆聽</vt:lpstr>
    </vt:vector>
  </TitlesOfParts>
  <Company>Cathay-Ins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Y120002108</dc:creator>
  <cp:lastModifiedBy>田智超(中二區(業務試行) 中部區營業部溪湖通訊處)</cp:lastModifiedBy>
  <cp:revision>137</cp:revision>
  <dcterms:created xsi:type="dcterms:W3CDTF">2013-10-01T01:44:13Z</dcterms:created>
  <dcterms:modified xsi:type="dcterms:W3CDTF">2017-01-03T07:27:41Z</dcterms:modified>
</cp:coreProperties>
</file>